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859" r:id="rId2"/>
    <p:sldId id="931" r:id="rId3"/>
    <p:sldId id="906" r:id="rId4"/>
    <p:sldId id="910" r:id="rId5"/>
    <p:sldId id="911" r:id="rId6"/>
    <p:sldId id="912" r:id="rId7"/>
    <p:sldId id="932" r:id="rId8"/>
    <p:sldId id="915" r:id="rId9"/>
    <p:sldId id="916" r:id="rId10"/>
    <p:sldId id="917" r:id="rId11"/>
    <p:sldId id="918" r:id="rId12"/>
    <p:sldId id="919" r:id="rId13"/>
    <p:sldId id="933" r:id="rId14"/>
    <p:sldId id="934" r:id="rId15"/>
    <p:sldId id="935" r:id="rId16"/>
    <p:sldId id="922"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0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317982"/>
            <a:ext cx="12192000" cy="268708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第一单元  殖民地人民的反抗与资本主义制度的扩展</a:t>
            </a:r>
            <a:endParaRPr lang="zh-CN" altLang="en-US" sz="60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4114340"/>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a:t>
            </a:r>
            <a:r>
              <a:rPr lang="en-US" altLang="zh-CN" sz="4000">
                <a:solidFill>
                  <a:prstClr val="black"/>
                </a:solidFill>
                <a:cs typeface="Times New Roman" panose="02020603050405020304" pitchFamily="18" charset="0"/>
              </a:rPr>
              <a:t>3</a:t>
            </a:r>
            <a:r>
              <a:rPr lang="zh-CN" altLang="en-US" sz="4000">
                <a:solidFill>
                  <a:prstClr val="black"/>
                </a:solidFill>
                <a:cs typeface="Times New Roman" panose="02020603050405020304" pitchFamily="18" charset="0"/>
              </a:rPr>
              <a:t>课　美国内战</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1200329"/>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a:t>
            </a: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1388334829"/>
              </p:ext>
            </p:extLst>
          </p:nvPr>
        </p:nvGraphicFramePr>
        <p:xfrm>
          <a:off x="451150" y="1770102"/>
          <a:ext cx="11305255" cy="4389120"/>
        </p:xfrm>
        <a:graphic>
          <a:graphicData uri="http://schemas.openxmlformats.org/drawingml/2006/table">
            <a:tbl>
              <a:tblPr firstRow="1" firstCol="1" bandRow="1"/>
              <a:tblGrid>
                <a:gridCol w="2383530">
                  <a:extLst>
                    <a:ext uri="{9D8B030D-6E8A-4147-A177-3AD203B41FA5}">
                      <a16:colId xmlns:a16="http://schemas.microsoft.com/office/drawing/2014/main" val="2910534806"/>
                    </a:ext>
                  </a:extLst>
                </a:gridCol>
                <a:gridCol w="3573199">
                  <a:extLst>
                    <a:ext uri="{9D8B030D-6E8A-4147-A177-3AD203B41FA5}">
                      <a16:colId xmlns:a16="http://schemas.microsoft.com/office/drawing/2014/main" val="176557066"/>
                    </a:ext>
                  </a:extLst>
                </a:gridCol>
                <a:gridCol w="5348526">
                  <a:extLst>
                    <a:ext uri="{9D8B030D-6E8A-4147-A177-3AD203B41FA5}">
                      <a16:colId xmlns:a16="http://schemas.microsoft.com/office/drawing/2014/main" val="2145752864"/>
                    </a:ext>
                  </a:extLst>
                </a:gridCol>
              </a:tblGrid>
              <a:tr h="28758">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历史事件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美国内战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5450711"/>
                  </a:ext>
                </a:extLst>
              </a:tr>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主要领导人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华盛顿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林肯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6658677"/>
                  </a:ext>
                </a:extLst>
              </a:tr>
              <a:tr h="725066">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发生的根本原因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英国的殖民统治阻碍了北美资本主义的发展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南方奴隶制种植园经济和北方资本主义工商业两种经济类型之间的矛盾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8192733"/>
                  </a:ext>
                </a:extLst>
              </a:tr>
              <a:tr h="502885">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颁布的重要文件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《独立宣言》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《宅地法》</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1856206"/>
                  </a:ext>
                </a:extLst>
              </a:tr>
              <a:tr h="1005770">
                <a:tc>
                  <a:txBody>
                    <a:bodyPr/>
                    <a:lstStyle/>
                    <a:p>
                      <a:pPr algn="l" hangingPunct="0">
                        <a:lnSpc>
                          <a:spcPct val="150000"/>
                        </a:lnSpc>
                        <a:spcAft>
                          <a:spcPts val="0"/>
                        </a:spcAft>
                      </a:pP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既是一次民族解放战争</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也是一场资产阶级革命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美国历史上第二次资产阶级革命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3862296"/>
                  </a:ext>
                </a:extLst>
              </a:tr>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共同作用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都促进了资本主义的发展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843134148"/>
                  </a:ext>
                </a:extLst>
              </a:tr>
            </a:tbl>
          </a:graphicData>
        </a:graphic>
      </p:graphicFrame>
    </p:spTree>
    <p:extLst>
      <p:ext uri="{BB962C8B-B14F-4D97-AF65-F5344CB8AC3E}">
        <p14:creationId xmlns:p14="http://schemas.microsoft.com/office/powerpoint/2010/main" val="591353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请补充上表中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处的名称，并为该表提炼一个主题</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412776"/>
            <a:ext cx="6092825" cy="1200329"/>
          </a:xfrm>
          <a:prstGeom prst="rect">
            <a:avLst/>
          </a:prstGeom>
        </p:spPr>
        <p:txBody>
          <a:bodyPr>
            <a:spAutoFit/>
          </a:bodyPr>
          <a:lstStyle/>
          <a:p>
            <a:pPr>
              <a:lnSpc>
                <a:spcPct val="150000"/>
              </a:lnSpc>
              <a:spcAft>
                <a:spcPts val="0"/>
              </a:spcAft>
            </a:pPr>
            <a:r>
              <a:rPr lang="en-US" altLang="zh-CN" sz="2400">
                <a:latin typeface="宋体" panose="02010600030101010101" pitchFamily="2" charset="-122"/>
                <a:cs typeface="Times New Roman" panose="02020603050405020304" pitchFamily="18" charset="0"/>
              </a:rPr>
              <a:t>①</a:t>
            </a:r>
            <a:r>
              <a:rPr lang="zh-CN" altLang="zh-CN" sz="2400">
                <a:cs typeface="Times New Roman" panose="02020603050405020304" pitchFamily="18" charset="0"/>
              </a:rPr>
              <a:t>美国独立战争　</a:t>
            </a:r>
            <a:r>
              <a:rPr lang="en-US" altLang="zh-CN" sz="2400">
                <a:latin typeface="宋体" panose="02010600030101010101" pitchFamily="2" charset="-122"/>
                <a:cs typeface="Times New Roman" panose="02020603050405020304" pitchFamily="18" charset="0"/>
              </a:rPr>
              <a:t>②</a:t>
            </a:r>
            <a:r>
              <a:rPr lang="zh-CN" altLang="zh-CN" sz="2400">
                <a:cs typeface="Times New Roman" panose="02020603050405020304" pitchFamily="18" charset="0"/>
              </a:rPr>
              <a:t>《解放黑人奴隶宣言》</a:t>
            </a:r>
            <a:endParaRPr lang="zh-CN" altLang="zh-CN" sz="1200">
              <a:solidFill>
                <a:srgbClr val="000000"/>
              </a:solidFill>
              <a:cs typeface="Times New Roman" panose="02020603050405020304" pitchFamily="18" charset="0"/>
            </a:endParaRPr>
          </a:p>
          <a:p>
            <a:pPr>
              <a:lnSpc>
                <a:spcPct val="150000"/>
              </a:lnSpc>
              <a:spcAft>
                <a:spcPts val="0"/>
              </a:spcAft>
            </a:pPr>
            <a:r>
              <a:rPr lang="zh-CN" altLang="zh-CN" sz="2400">
                <a:cs typeface="Times New Roman" panose="02020603050405020304" pitchFamily="18" charset="0"/>
              </a:rPr>
              <a:t>美国资产阶级革命。</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结合所学知识，任选材料中的一个历史事件，分析该事件为什么能促进美国资本主义发展</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9998" y="1934830"/>
            <a:ext cx="11485848" cy="2862322"/>
          </a:xfrm>
          <a:prstGeom prst="rect">
            <a:avLst/>
          </a:prstGeom>
        </p:spPr>
        <p:txBody>
          <a:bodyPr wrap="square">
            <a:spAutoFit/>
          </a:bodyPr>
          <a:lstStyle/>
          <a:p>
            <a:pPr>
              <a:lnSpc>
                <a:spcPct val="150000"/>
              </a:lnSpc>
              <a:spcAft>
                <a:spcPts val="0"/>
              </a:spcAft>
            </a:pP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示例一</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美国独立战争：英国的殖民统治严重阻碍了北美资本主义的发展，美国独立战争维护了国家独立，扫除了资本主义发展的障碍，促进了资本主义的发展。</a:t>
            </a:r>
            <a:endParaRPr lang="zh-CN" altLang="zh-CN" sz="1200">
              <a:solidFill>
                <a:srgbClr val="000000"/>
              </a:solidFill>
              <a:cs typeface="Times New Roman" panose="02020603050405020304" pitchFamily="18" charset="0"/>
            </a:endParaRPr>
          </a:p>
          <a:p>
            <a:pPr>
              <a:lnSpc>
                <a:spcPct val="150000"/>
              </a:lnSpc>
              <a:spcAft>
                <a:spcPts val="0"/>
              </a:spcAft>
            </a:pP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示例二</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美国内战：奴隶制种植园经济严重阻碍了美国资本主义经济发展，美国内战维护了国家统一，废除了奴隶制，清除了资本主义发展的最大障碍，促进了资本主义的发展。</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7215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2894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世纪中期，美国上空翻滚着不安的阴云。阅读下列材料，回答问题。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名人点评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揭秘美国</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当前南部与北部之间的斗争不是别的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而是两种社会制度</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之间的斗争。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马克思</a:t>
            </a:r>
            <a:endParaRPr lang="en-US"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材料一中所说的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两种社会制度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分别指的是什么？美国当时的社会矛盾最终导致了什么战争的爆发</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70768" y="5230941"/>
            <a:ext cx="11413070"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南方的种植园奴隶制和北方的资本主义制度。美国南北战争</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或美国内战</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70768" y="919087"/>
            <a:ext cx="7486650" cy="1104900"/>
          </a:xfrm>
          <a:prstGeom prst="rect">
            <a:avLst/>
          </a:prstGeom>
        </p:spPr>
      </p:pic>
    </p:spTree>
    <p:extLst>
      <p:ext uri="{BB962C8B-B14F-4D97-AF65-F5344CB8AC3E}">
        <p14:creationId xmlns:p14="http://schemas.microsoft.com/office/powerpoint/2010/main" val="191319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关注大选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聚焦林肯</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林肯当选了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但他明白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等待他的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绝不是就职仪式上的万民欢呼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而是一场大规模的腥风血雨的搏杀。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用史实证明林肯当选后发生了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一场大规模的腥风血雨的搏杀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2996952"/>
            <a:ext cx="11567000" cy="1200329"/>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主张限制奴隶制发展的林肯当选为美国总统，这成为南方奴隶主发动战争的借口；</a:t>
            </a:r>
            <a:r>
              <a:rPr lang="en-US" altLang="zh-CN" sz="2400">
                <a:cs typeface="Times New Roman" panose="02020603050405020304" pitchFamily="18" charset="0"/>
              </a:rPr>
              <a:t>1861</a:t>
            </a:r>
            <a:r>
              <a:rPr lang="zh-CN" altLang="zh-CN" sz="2400">
                <a:cs typeface="Times New Roman" panose="02020603050405020304" pitchFamily="18" charset="0"/>
              </a:rPr>
              <a:t>年</a:t>
            </a:r>
            <a:r>
              <a:rPr lang="en-US" altLang="zh-CN" sz="2400">
                <a:cs typeface="Times New Roman" panose="02020603050405020304" pitchFamily="18" charset="0"/>
              </a:rPr>
              <a:t>4</a:t>
            </a:r>
            <a:r>
              <a:rPr lang="zh-CN" altLang="zh-CN" sz="2400">
                <a:cs typeface="Times New Roman" panose="02020603050405020304" pitchFamily="18" charset="0"/>
              </a:rPr>
              <a:t>月，南方军队挑起战争，美国内战爆发。</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89706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绝境废奴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解读政策</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凡在当地人民尚在反抗合众国的任何一州之内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或一州的指明地区之内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为人占有而做奴隶的人们都应在那时及以后永远获得自由。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摘自《解放黑人奴隶宣言》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材料三文献的颁布对当时的美国产生了怎样的影响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9998" y="3596823"/>
            <a:ext cx="11485848" cy="1130246"/>
          </a:xfrm>
          <a:prstGeom prst="rect">
            <a:avLst/>
          </a:prstGeom>
        </p:spPr>
        <p:txBody>
          <a:bodyPr wrap="square">
            <a:spAutoFit/>
          </a:bodyPr>
          <a:lstStyle/>
          <a:p>
            <a:pPr>
              <a:lnSpc>
                <a:spcPct val="150000"/>
              </a:lnSpc>
              <a:spcAft>
                <a:spcPts val="0"/>
              </a:spcAft>
            </a:pPr>
            <a:r>
              <a:rPr lang="zh-CN" altLang="zh-CN" sz="2400" spc="100">
                <a:cs typeface="Times New Roman" panose="02020603050405020304" pitchFamily="18" charset="0"/>
              </a:rPr>
              <a:t>调动了黑人奴隶的积极性，他们踊跃参军作战，扭转了北方军队在战场上的被动局面。</a:t>
            </a:r>
            <a:endParaRPr lang="zh-CN" altLang="zh-CN" sz="1200" spc="1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460922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青史留名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众说纷纭</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马克思评价林肯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他是一位达到了伟大境界而仍然保持自己优良品质的罕有的人物。这位出类拔萃和道德高尚的人竟是那样谦虚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以致只有在他成为殉道者倒下去之后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全世界才发现他是一位英雄。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材料四中的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倒下去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指的是什么事件？马克思认为林肯是一位英雄的主要依据是什么</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4028871"/>
            <a:ext cx="11368120" cy="1200329"/>
          </a:xfrm>
          <a:prstGeom prst="rect">
            <a:avLst/>
          </a:prstGeom>
        </p:spPr>
        <p:txBody>
          <a:bodyPr wrap="square">
            <a:spAutoFit/>
          </a:bodyPr>
          <a:lstStyle/>
          <a:p>
            <a:pPr>
              <a:lnSpc>
                <a:spcPct val="150000"/>
              </a:lnSpc>
              <a:spcAft>
                <a:spcPts val="0"/>
              </a:spcAft>
            </a:pPr>
            <a:r>
              <a:rPr lang="en-US" altLang="zh-CN" sz="2400">
                <a:cs typeface="Times New Roman" panose="02020603050405020304" pitchFamily="18" charset="0"/>
              </a:rPr>
              <a:t>1865</a:t>
            </a:r>
            <a:r>
              <a:rPr lang="zh-CN" altLang="zh-CN" sz="2400">
                <a:cs typeface="Times New Roman" panose="02020603050405020304" pitchFamily="18" charset="0"/>
              </a:rPr>
              <a:t>年，林肯被拥护奴隶制的狂热分子刺杀。林肯为维护国家统一和解放黑人奴隶作出了杰出贡献。</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4524315"/>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南北矛盾的加剧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世纪中期，美国北方需要大量自由劳动力以及棉花等工业原料，而南方奴隶主却把几百万奴隶禁锢在种植园内，并把棉花等产品大量输往欧洲国家。这反映出当时美国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劳动力与生产资料严重匮乏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南北两种经济制度存在矛盾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工业生产落后并缺乏竞争力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经济发展仍然受到英国</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束缚</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01118" y="356468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pic>
        <p:nvPicPr>
          <p:cNvPr id="4" name="图片 3"/>
          <p:cNvPicPr>
            <a:picLocks noChangeAspect="1"/>
          </p:cNvPicPr>
          <p:nvPr/>
        </p:nvPicPr>
        <p:blipFill>
          <a:blip r:embed="rId2"/>
          <a:stretch>
            <a:fillRect/>
          </a:stretch>
        </p:blipFill>
        <p:spPr>
          <a:xfrm>
            <a:off x="262558" y="908720"/>
            <a:ext cx="7524750" cy="1076325"/>
          </a:xfrm>
          <a:prstGeom prst="rect">
            <a:avLst/>
          </a:prstGeom>
        </p:spPr>
      </p:pic>
    </p:spTree>
    <p:extLst>
      <p:ext uri="{BB962C8B-B14F-4D97-AF65-F5344CB8AC3E}">
        <p14:creationId xmlns:p14="http://schemas.microsoft.com/office/powerpoint/2010/main" val="224103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是关于美国奴隶制扩张的漫画，它形象地反映了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世纪中期美国南北矛盾的无法调和。这一矛盾的焦点是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西部开发问题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国内市场扩大问题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奴隶制的存废问题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美国领土扩张</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6614" y="908720"/>
            <a:ext cx="2390775" cy="457200"/>
          </a:xfrm>
          <a:prstGeom prst="rect">
            <a:avLst/>
          </a:prstGeom>
        </p:spPr>
      </p:pic>
      <p:sp>
        <p:nvSpPr>
          <p:cNvPr id="4" name="矩形 3"/>
          <p:cNvSpPr/>
          <p:nvPr/>
        </p:nvSpPr>
        <p:spPr>
          <a:xfrm>
            <a:off x="6599262" y="1441654"/>
            <a:ext cx="389850" cy="461665"/>
          </a:xfrm>
          <a:prstGeom prst="rect">
            <a:avLst/>
          </a:prstGeom>
        </p:spPr>
        <p:txBody>
          <a:bodyPr wrap="square">
            <a:spAutoFit/>
          </a:bodyPr>
          <a:lstStyle/>
          <a:p>
            <a:r>
              <a:rPr lang="en-US" altLang="zh-CN" sz="2400">
                <a:cs typeface="Times New Roman" panose="02020603050405020304" pitchFamily="18" charset="0"/>
              </a:rPr>
              <a:t>C</a:t>
            </a:r>
            <a:endParaRPr lang="zh-CN" altLang="en-US"/>
          </a:p>
        </p:txBody>
      </p:sp>
      <p:pic>
        <p:nvPicPr>
          <p:cNvPr id="5" name="图片 4"/>
          <p:cNvPicPr>
            <a:picLocks noChangeAspect="1"/>
          </p:cNvPicPr>
          <p:nvPr/>
        </p:nvPicPr>
        <p:blipFill>
          <a:blip r:embed="rId3"/>
          <a:stretch>
            <a:fillRect/>
          </a:stretch>
        </p:blipFill>
        <p:spPr>
          <a:xfrm>
            <a:off x="3358902" y="2060848"/>
            <a:ext cx="4464496" cy="2292347"/>
          </a:xfrm>
          <a:prstGeom prst="rect">
            <a:avLst/>
          </a:prstGeom>
        </p:spPr>
      </p:pic>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内战爆发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为美国南北战争时期南北双方实力对比表。据表推断，南北战争初期北方在军事上屡次失利的原因主要是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南方人口多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南方经济发达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北方州数少</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北方准备</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188494"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2853851609"/>
              </p:ext>
            </p:extLst>
          </p:nvPr>
        </p:nvGraphicFramePr>
        <p:xfrm>
          <a:off x="618171" y="2708920"/>
          <a:ext cx="10971213" cy="1577340"/>
        </p:xfrm>
        <a:graphic>
          <a:graphicData uri="http://schemas.openxmlformats.org/drawingml/2006/table">
            <a:tbl>
              <a:tblPr firstRow="1" firstCol="1" bandRow="1"/>
              <a:tblGrid>
                <a:gridCol w="1567231">
                  <a:extLst>
                    <a:ext uri="{9D8B030D-6E8A-4147-A177-3AD203B41FA5}">
                      <a16:colId xmlns:a16="http://schemas.microsoft.com/office/drawing/2014/main" val="126324062"/>
                    </a:ext>
                  </a:extLst>
                </a:gridCol>
                <a:gridCol w="1567231">
                  <a:extLst>
                    <a:ext uri="{9D8B030D-6E8A-4147-A177-3AD203B41FA5}">
                      <a16:colId xmlns:a16="http://schemas.microsoft.com/office/drawing/2014/main" val="4055622613"/>
                    </a:ext>
                  </a:extLst>
                </a:gridCol>
                <a:gridCol w="1567231">
                  <a:extLst>
                    <a:ext uri="{9D8B030D-6E8A-4147-A177-3AD203B41FA5}">
                      <a16:colId xmlns:a16="http://schemas.microsoft.com/office/drawing/2014/main" val="853391447"/>
                    </a:ext>
                  </a:extLst>
                </a:gridCol>
                <a:gridCol w="1567231">
                  <a:extLst>
                    <a:ext uri="{9D8B030D-6E8A-4147-A177-3AD203B41FA5}">
                      <a16:colId xmlns:a16="http://schemas.microsoft.com/office/drawing/2014/main" val="2415839297"/>
                    </a:ext>
                  </a:extLst>
                </a:gridCol>
                <a:gridCol w="1567231">
                  <a:extLst>
                    <a:ext uri="{9D8B030D-6E8A-4147-A177-3AD203B41FA5}">
                      <a16:colId xmlns:a16="http://schemas.microsoft.com/office/drawing/2014/main" val="2702953604"/>
                    </a:ext>
                  </a:extLst>
                </a:gridCol>
                <a:gridCol w="1567231">
                  <a:extLst>
                    <a:ext uri="{9D8B030D-6E8A-4147-A177-3AD203B41FA5}">
                      <a16:colId xmlns:a16="http://schemas.microsoft.com/office/drawing/2014/main" val="1175076213"/>
                    </a:ext>
                  </a:extLst>
                </a:gridCol>
                <a:gridCol w="1567827">
                  <a:extLst>
                    <a:ext uri="{9D8B030D-6E8A-4147-A177-3AD203B41FA5}">
                      <a16:colId xmlns:a16="http://schemas.microsoft.com/office/drawing/2014/main" val="1880129194"/>
                    </a:ext>
                  </a:extLst>
                </a:gridCol>
              </a:tblGrid>
              <a:tr h="515254">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州数</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人口</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经济</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性质</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人心</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准备</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266010"/>
                  </a:ext>
                </a:extLst>
              </a:tr>
              <a:tr h="515254">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北方</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23</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个</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先进</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正义</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支持</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不足</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976551"/>
                  </a:ext>
                </a:extLst>
              </a:tr>
              <a:tr h="515254">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南方</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个</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900</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落后</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非正义</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反对</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充分</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7743638"/>
                  </a:ext>
                </a:extLst>
              </a:tr>
            </a:tbl>
          </a:graphicData>
        </a:graphic>
      </p:graphicFrame>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北方的胜利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滨海新区结课练习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林肯在签署某份文件后庄严地宣布：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在我的一生中，从来没有比此刻签署这个文件时更加坚信自己是正义的。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林肯签署的这份促进人权进步的文件应该是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《全国工业复兴法》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《独立宣言》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《解放黑人奴隶宣言》</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《巴黎和约》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638822" y="2564904"/>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南北战争以后的几十年中，美国经历了最惊人的经济发展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美国经济在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世纪后半叶以当时所不能比拟的速度突飞猛进：</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年，美国在世界工业国家中排在第四位，而到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1894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年时却跃居首位。材料主要表述的是美国内战</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发生的历史背景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开始的具体标志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发展的有利条件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带来的巨大</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25340" y="198095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0756"/>
            <a:ext cx="11485848" cy="2308324"/>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林肯当选了，但他明白，等待他的，绝不是就职仪式上的万民欢呼，而是一场大规模的腥风血雨的搏杀。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一场大规模的腥风血雨的搏杀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美国独立战争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美国南北战争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美国参与一战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萨拉托加</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576954" y="252947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pic>
        <p:nvPicPr>
          <p:cNvPr id="5" name="图片 4"/>
          <p:cNvPicPr>
            <a:picLocks noChangeAspect="1"/>
          </p:cNvPicPr>
          <p:nvPr/>
        </p:nvPicPr>
        <p:blipFill>
          <a:blip r:embed="rId2"/>
          <a:stretch>
            <a:fillRect/>
          </a:stretch>
        </p:blipFill>
        <p:spPr>
          <a:xfrm>
            <a:off x="366262" y="902911"/>
            <a:ext cx="7515225" cy="1114425"/>
          </a:xfrm>
          <a:prstGeom prst="rect">
            <a:avLst/>
          </a:prstGeom>
        </p:spPr>
      </p:pic>
    </p:spTree>
    <p:extLst>
      <p:ext uri="{BB962C8B-B14F-4D97-AF65-F5344CB8AC3E}">
        <p14:creationId xmlns:p14="http://schemas.microsoft.com/office/powerpoint/2010/main" val="36741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lvl="0"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年，美国建成第一条横亘大陆的铁路，后来又修建了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条南北方向的铁路。到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世纪末，铁路长度比之前增加了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倍，促进了全国性市场形成。这些铁路的修建得益于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经济全球化的推进</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南北战争的作用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零关税的社会需求</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种族歧视的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6654" y="194644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世纪中期，资本主义制度得到巩固和扩展。美、俄两国分别废除了本国的奴隶制和农奴制，其共同之处是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由对外战争失败激化社会矛盾引起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在平定内部叛乱过程中颁布了法令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在发展经济的同时保留了封建残余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为工业资本主义发展提供了</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62958" y="141277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1143</TotalTime>
  <Words>1253</Words>
  <Application>Microsoft Office PowerPoint</Application>
  <PresentationFormat>自定义</PresentationFormat>
  <Paragraphs>115</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298</cp:revision>
  <dcterms:created xsi:type="dcterms:W3CDTF">2020-11-06T05:24:40Z</dcterms:created>
  <dcterms:modified xsi:type="dcterms:W3CDTF">2024-12-17T01:28:58Z</dcterms:modified>
</cp:coreProperties>
</file>